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0" r:id="rId6"/>
    <p:sldId id="271" r:id="rId7"/>
    <p:sldId id="272" r:id="rId8"/>
    <p:sldId id="269" r:id="rId9"/>
    <p:sldId id="261" r:id="rId10"/>
    <p:sldId id="263" r:id="rId11"/>
    <p:sldId id="264" r:id="rId12"/>
    <p:sldId id="265"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9/16/2023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9/16/2023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9/16/2023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9/16/2023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9/16/2023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60B4-6B3C-48D9-9DFC-7B2ECC7480AA}"/>
              </a:ext>
            </a:extLst>
          </p:cNvPr>
          <p:cNvSpPr>
            <a:spLocks noGrp="1"/>
          </p:cNvSpPr>
          <p:nvPr>
            <p:ph type="ctrTitle"/>
          </p:nvPr>
        </p:nvSpPr>
        <p:spPr/>
        <p:txBody>
          <a:bodyPr/>
          <a:lstStyle/>
          <a:p>
            <a:r>
              <a:rPr lang="en-US" dirty="0"/>
              <a:t>Hospital management system</a:t>
            </a:r>
            <a:endParaRPr lang="en-AE" dirty="0"/>
          </a:p>
        </p:txBody>
      </p:sp>
      <p:sp>
        <p:nvSpPr>
          <p:cNvPr id="3" name="Subtitle 2">
            <a:extLst>
              <a:ext uri="{FF2B5EF4-FFF2-40B4-BE49-F238E27FC236}">
                <a16:creationId xmlns:a16="http://schemas.microsoft.com/office/drawing/2014/main" id="{2C8BEC8E-D344-4CD9-A653-C53D0F1ECB43}"/>
              </a:ext>
            </a:extLst>
          </p:cNvPr>
          <p:cNvSpPr>
            <a:spLocks noGrp="1"/>
          </p:cNvSpPr>
          <p:nvPr>
            <p:ph type="subTitle" idx="1"/>
          </p:nvPr>
        </p:nvSpPr>
        <p:spPr/>
        <p:txBody>
          <a:bodyPr/>
          <a:lstStyle/>
          <a:p>
            <a:r>
              <a:rPr lang="en-US" dirty="0"/>
              <a:t>Fundamental to programming – II project</a:t>
            </a:r>
            <a:endParaRPr lang="en-AE" dirty="0"/>
          </a:p>
        </p:txBody>
      </p:sp>
    </p:spTree>
    <p:extLst>
      <p:ext uri="{BB962C8B-B14F-4D97-AF65-F5344CB8AC3E}">
        <p14:creationId xmlns:p14="http://schemas.microsoft.com/office/powerpoint/2010/main" val="1971235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20932-5942-4BD1-AC00-24072D544546}"/>
              </a:ext>
            </a:extLst>
          </p:cNvPr>
          <p:cNvSpPr>
            <a:spLocks noGrp="1"/>
          </p:cNvSpPr>
          <p:nvPr>
            <p:ph idx="1"/>
          </p:nvPr>
        </p:nvSpPr>
        <p:spPr>
          <a:xfrm>
            <a:off x="0" y="1457325"/>
            <a:ext cx="12192000" cy="5200650"/>
          </a:xfrm>
        </p:spPr>
        <p:txBody>
          <a:bodyPr>
            <a:normAutofit fontScale="92500" lnSpcReduction="10000"/>
          </a:bodyPr>
          <a:lstStyle/>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3,</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(“Add lab equipment”, “Access lab equipment info”).</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Take equipment info.</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Then take the info to the equipments.cpp file that has a class.</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Save the info to the text file (“Equipments.txt”).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spcAft>
                <a:spcPts val="1000"/>
              </a:spcAft>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8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800" dirty="0">
                <a:latin typeface="Cascadia Code SemiBold" panose="020B0609020000020004" pitchFamily="49" charset="0"/>
                <a:ea typeface="Calibri" panose="020F0502020204030204" pitchFamily="34" charset="0"/>
                <a:cs typeface="Times New Roman" panose="02020603050405020304" pitchFamily="18" charset="0"/>
              </a:rPr>
              <a:t> </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Print equipment info to the console from (“Equipments.txt”).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8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8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Else if the passcode is not correct.</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wrong passcode!!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4.1</a:t>
            </a:r>
            <a:r>
              <a:rPr lang="en-US" sz="2000" dirty="0">
                <a:solidFill>
                  <a:srgbClr val="000000"/>
                </a:solidFill>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129053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7B405-8E71-4E08-894C-7C3ECD15A2BA}"/>
              </a:ext>
            </a:extLst>
          </p:cNvPr>
          <p:cNvSpPr>
            <a:spLocks noGrp="1"/>
          </p:cNvSpPr>
          <p:nvPr>
            <p:ph idx="1"/>
          </p:nvPr>
        </p:nvSpPr>
        <p:spPr>
          <a:xfrm>
            <a:off x="685800" y="1304925"/>
            <a:ext cx="10820400" cy="5372101"/>
          </a:xfrm>
        </p:spPr>
        <p:txBody>
          <a:bodyPr>
            <a:normAutofit fontScale="85000" lnSpcReduction="10000"/>
          </a:bodyPr>
          <a:lstStyle/>
          <a:p>
            <a:pPr marL="0" lvl="0" indent="0">
              <a:lnSpc>
                <a:spcPct val="115000"/>
              </a:lnSpc>
              <a:spcAft>
                <a:spcPts val="0"/>
              </a:spcAft>
              <a:buNone/>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5. If ask1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Display a menu with options for the user to choose from (“Access some doctors info”, “Calculate medicine price”, “calculate medical lab test price”, “continue”).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If ask2 = 1,</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1600" dirty="0">
                <a:latin typeface="Cascadia Code SemiBold" panose="020B0609020000020004" pitchFamily="49" charset="0"/>
                <a:ea typeface="Calibri" panose="020F0502020204030204" pitchFamily="34" charset="0"/>
                <a:cs typeface="Times New Roman" panose="02020603050405020304" pitchFamily="18" charset="0"/>
              </a:rPr>
              <a:t>Print some doctors info on the console from (“Employee.txt”).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16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6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600" dirty="0">
                <a:latin typeface="Cascadia Code SemiBold" panose="020B0609020000020004" pitchFamily="49" charset="0"/>
                <a:ea typeface="Calibri" panose="020F0502020204030204" pitchFamily="34" charset="0"/>
                <a:cs typeface="Times New Roman" panose="02020603050405020304" pitchFamily="18" charset="0"/>
              </a:rPr>
              <a:t>.</a:t>
            </a: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medicines that are available, and calculate their prices as the user enters their number.</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price on the console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3,</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lab tests that are available, and calculate their prices as the user enters their number.</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price on the console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329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D8CB3-0419-4633-AE47-A45A50386248}"/>
              </a:ext>
            </a:extLst>
          </p:cNvPr>
          <p:cNvSpPr>
            <a:spLocks noGrp="1"/>
          </p:cNvSpPr>
          <p:nvPr>
            <p:ph idx="1"/>
          </p:nvPr>
        </p:nvSpPr>
        <p:spPr>
          <a:xfrm>
            <a:off x="781050" y="1266825"/>
            <a:ext cx="10820400" cy="5162550"/>
          </a:xfrm>
        </p:spPr>
        <p:txBody>
          <a:bodyPr>
            <a:normAutofit fontScale="70000" lnSpcReduction="20000"/>
          </a:bodyPr>
          <a:lstStyle/>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4,</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which body part hurts.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the level of pain.</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pain &lt; 5, assign a nurse and pain &gt; 5 assign a 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patients info and ticket price.</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patients info with assigned nurse/doctor.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lvl="2"/>
            <a:r>
              <a:rPr lang="en-US" sz="2200" dirty="0">
                <a:latin typeface="Cascadia Code SemiBold" panose="020B0609020000020004" pitchFamily="49" charset="0"/>
                <a:ea typeface="Calibri" panose="020F0502020204030204" pitchFamily="34" charset="0"/>
              </a:rPr>
              <a:t>Go to </a:t>
            </a:r>
            <a:r>
              <a:rPr lang="en-US" sz="2200" dirty="0">
                <a:solidFill>
                  <a:srgbClr val="FF0000"/>
                </a:solidFill>
                <a:latin typeface="Cascadia Code SemiBold" panose="020B0609020000020004" pitchFamily="49" charset="0"/>
                <a:ea typeface="Calibri" panose="020F0502020204030204" pitchFamily="34" charset="0"/>
              </a:rPr>
              <a:t>step 3</a:t>
            </a:r>
            <a:r>
              <a:rPr lang="en-US" sz="2200" dirty="0">
                <a:latin typeface="Cascadia Code SemiBold" panose="020B0609020000020004" pitchFamily="49" charset="0"/>
                <a:ea typeface="Calibri" panose="020F0502020204030204" pitchFamily="34" charset="0"/>
              </a:rPr>
              <a:t>.</a:t>
            </a:r>
            <a:endParaRPr lang="en-US" sz="2200" dirty="0">
              <a:latin typeface="Cascadia Code SemiBold" panose="020B0609020000020004" pitchFamily="49" charset="0"/>
              <a:ea typeface="Calibri" panose="020F0502020204030204" pitchFamily="34" charset="0"/>
              <a:cs typeface="Times New Roman" panose="02020603050405020304" pitchFamily="18" charset="0"/>
            </a:endParaRPr>
          </a:p>
          <a:p>
            <a:pPr marL="0" lvl="0" indent="0">
              <a:lnSpc>
                <a:spcPct val="115000"/>
              </a:lnSpc>
              <a:spcAft>
                <a:spcPts val="0"/>
              </a:spcAft>
              <a:buNone/>
            </a:pPr>
            <a:r>
              <a:rPr lang="en-US" dirty="0">
                <a:latin typeface="Cascadia Code SemiBold" panose="020B0609020000020004" pitchFamily="49" charset="0"/>
                <a:ea typeface="Calibri" panose="020F0502020204030204" pitchFamily="34" charset="0"/>
                <a:cs typeface="Times New Roman" panose="02020603050405020304" pitchFamily="18" charset="0"/>
              </a:rPr>
              <a:t>6. If ask1 = 3,</a:t>
            </a:r>
            <a:endParaRPr lang="en-AE"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(“Add an emergency patient”, “Access emergency patient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number of patients available by counting the number of lines in the text file and divide it by 6.</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the number of patients is greater than or equal to 10.</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Emergency beds are full.</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29078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BF5C5-A264-42F3-B872-22603C3A057E}"/>
              </a:ext>
            </a:extLst>
          </p:cNvPr>
          <p:cNvSpPr>
            <a:spLocks noGrp="1"/>
          </p:cNvSpPr>
          <p:nvPr>
            <p:ph idx="1"/>
          </p:nvPr>
        </p:nvSpPr>
        <p:spPr>
          <a:xfrm>
            <a:off x="685800" y="1685926"/>
            <a:ext cx="10820400" cy="4629150"/>
          </a:xfrm>
        </p:spPr>
        <p:txBody>
          <a:bodyPr>
            <a:normAutofit fontScale="92500" lnSpcReduction="20000"/>
          </a:bodyPr>
          <a:lstStyle/>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the number of patients is less than 10</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patients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patients info with assigned nurse/doctor.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Save the info to the text file (“EMERGENCY.txt”).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spcAft>
                <a:spcPts val="1000"/>
              </a:spcAft>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patient info to the console from (“EMERGENCY.txt”).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spcAft>
                <a:spcPts val="0"/>
              </a:spcAft>
              <a:buNone/>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7. If ask1 = 0,</a:t>
            </a:r>
            <a:endParaRPr lang="en-AE" sz="18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spcAft>
                <a:spcPts val="1000"/>
              </a:spcAft>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End the program.</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AE" sz="18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79374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BD4-9719-4DDF-AAD9-838413038FBF}"/>
              </a:ext>
            </a:extLst>
          </p:cNvPr>
          <p:cNvSpPr>
            <a:spLocks noGrp="1"/>
          </p:cNvSpPr>
          <p:nvPr>
            <p:ph type="title"/>
          </p:nvPr>
        </p:nvSpPr>
        <p:spPr/>
        <p:txBody>
          <a:bodyPr/>
          <a:lstStyle/>
          <a:p>
            <a:r>
              <a:rPr lang="en-US" dirty="0"/>
              <a:t>Conclusion</a:t>
            </a:r>
            <a:endParaRPr lang="en-AE" dirty="0"/>
          </a:p>
        </p:txBody>
      </p:sp>
      <p:sp>
        <p:nvSpPr>
          <p:cNvPr id="3" name="Content Placeholder 2">
            <a:extLst>
              <a:ext uri="{FF2B5EF4-FFF2-40B4-BE49-F238E27FC236}">
                <a16:creationId xmlns:a16="http://schemas.microsoft.com/office/drawing/2014/main" id="{1A00AA67-2A39-4F22-BCF3-5E8CF6E97F7A}"/>
              </a:ext>
            </a:extLst>
          </p:cNvPr>
          <p:cNvSpPr>
            <a:spLocks noGrp="1"/>
          </p:cNvSpPr>
          <p:nvPr>
            <p:ph idx="1"/>
          </p:nvPr>
        </p:nvSpPr>
        <p:spPr/>
        <p:txBody>
          <a:bodyPr/>
          <a:lstStyle/>
          <a:p>
            <a:r>
              <a:rPr lang="en-US" dirty="0"/>
              <a:t>In conclusion, implementing this hospital management system will prove to be a crucial step towards enhancing the efficiency and effectiveness of healthcare services. </a:t>
            </a:r>
          </a:p>
          <a:p>
            <a:endParaRPr lang="en-US" dirty="0"/>
          </a:p>
          <a:p>
            <a:r>
              <a:rPr lang="en-US" dirty="0"/>
              <a:t>By integrating various departments, streamlining administrative tasks, and improving communication and data management, this system has revolutionized the way hospitals operate.</a:t>
            </a:r>
            <a:endParaRPr lang="en-AE" dirty="0"/>
          </a:p>
          <a:p>
            <a:endParaRPr lang="en-AE" dirty="0"/>
          </a:p>
        </p:txBody>
      </p:sp>
    </p:spTree>
    <p:extLst>
      <p:ext uri="{BB962C8B-B14F-4D97-AF65-F5344CB8AC3E}">
        <p14:creationId xmlns:p14="http://schemas.microsoft.com/office/powerpoint/2010/main" val="20636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59FD-365D-475B-8CC6-40CC0C8E9753}"/>
              </a:ext>
            </a:extLst>
          </p:cNvPr>
          <p:cNvSpPr>
            <a:spLocks noGrp="1"/>
          </p:cNvSpPr>
          <p:nvPr>
            <p:ph type="title"/>
          </p:nvPr>
        </p:nvSpPr>
        <p:spPr>
          <a:xfrm>
            <a:off x="1634871" y="2038350"/>
            <a:ext cx="3956304" cy="1600200"/>
          </a:xfrm>
        </p:spPr>
        <p:txBody>
          <a:bodyPr/>
          <a:lstStyle/>
          <a:p>
            <a:r>
              <a:rPr lang="en-US" dirty="0"/>
              <a:t>Thankyou!!</a:t>
            </a:r>
            <a:endParaRPr lang="en-AE" dirty="0"/>
          </a:p>
        </p:txBody>
      </p:sp>
      <p:pic>
        <p:nvPicPr>
          <p:cNvPr id="5" name="Picture 4">
            <a:extLst>
              <a:ext uri="{FF2B5EF4-FFF2-40B4-BE49-F238E27FC236}">
                <a16:creationId xmlns:a16="http://schemas.microsoft.com/office/drawing/2014/main" id="{1D963291-0332-DAB6-6090-6778FC7899BD}"/>
              </a:ext>
            </a:extLst>
          </p:cNvPr>
          <p:cNvPicPr>
            <a:picLocks noGrp="1" noChangeAspect="1"/>
          </p:cNvPicPr>
          <p:nvPr/>
        </p:nvPicPr>
        <p:blipFill>
          <a:blip r:embed="rId2"/>
          <a:srcRect l="2968" r="2968"/>
          <a:stretch/>
        </p:blipFill>
        <p:spPr>
          <a:xfrm>
            <a:off x="5921121" y="964692"/>
            <a:ext cx="4636008" cy="4928616"/>
          </a:xfrm>
          <a:prstGeom prst="rect">
            <a:avLst/>
          </a:prstGeom>
          <a:noFill/>
          <a:ln w="25400">
            <a:solidFill>
              <a:schemeClr val="tx1"/>
            </a:solidFill>
          </a:ln>
        </p:spPr>
      </p:pic>
    </p:spTree>
    <p:extLst>
      <p:ext uri="{BB962C8B-B14F-4D97-AF65-F5344CB8AC3E}">
        <p14:creationId xmlns:p14="http://schemas.microsoft.com/office/powerpoint/2010/main" val="358089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3E66-359E-4D18-9F99-753090A12008}"/>
              </a:ext>
            </a:extLst>
          </p:cNvPr>
          <p:cNvSpPr>
            <a:spLocks noGrp="1"/>
          </p:cNvSpPr>
          <p:nvPr>
            <p:ph type="title"/>
          </p:nvPr>
        </p:nvSpPr>
        <p:spPr/>
        <p:txBody>
          <a:bodyPr/>
          <a:lstStyle/>
          <a:p>
            <a:r>
              <a:rPr lang="en-US" dirty="0"/>
              <a:t>Introduction</a:t>
            </a:r>
            <a:endParaRPr lang="en-AE" dirty="0"/>
          </a:p>
        </p:txBody>
      </p:sp>
      <p:sp>
        <p:nvSpPr>
          <p:cNvPr id="3" name="Content Placeholder 2">
            <a:extLst>
              <a:ext uri="{FF2B5EF4-FFF2-40B4-BE49-F238E27FC236}">
                <a16:creationId xmlns:a16="http://schemas.microsoft.com/office/drawing/2014/main" id="{6A3C2BBA-5BA9-45CF-B1CB-A9991D0E10C5}"/>
              </a:ext>
            </a:extLst>
          </p:cNvPr>
          <p:cNvSpPr>
            <a:spLocks noGrp="1"/>
          </p:cNvSpPr>
          <p:nvPr>
            <p:ph idx="1"/>
          </p:nvPr>
        </p:nvSpPr>
        <p:spPr>
          <a:xfrm>
            <a:off x="523875" y="2057401"/>
            <a:ext cx="6800850" cy="4024125"/>
          </a:xfrm>
        </p:spPr>
        <p:txBody>
          <a:bodyPr/>
          <a:lstStyle/>
          <a:p>
            <a:r>
              <a:rPr lang="en-US" dirty="0"/>
              <a:t>Unlike our first project this project’s title is given, so we don’t have to come up with a problem to fix. </a:t>
            </a:r>
          </a:p>
          <a:p>
            <a:endParaRPr lang="en-AE" dirty="0"/>
          </a:p>
          <a:p>
            <a:r>
              <a:rPr lang="en-US" dirty="0"/>
              <a:t>Hospital management system is very complicated system to build because it has different parts that needs different type of management system. But we tried to cover most parts in our project.</a:t>
            </a:r>
            <a:endParaRPr lang="en-AE" dirty="0"/>
          </a:p>
        </p:txBody>
      </p:sp>
      <p:pic>
        <p:nvPicPr>
          <p:cNvPr id="1026" name="Picture 2" descr="56,500+ Nurse Computer Stock Photos, Pictures &amp; Royalty-Free Images -  iStock | Nurse computer screen, Doctor nurse computer, Nurse computer mask">
            <a:extLst>
              <a:ext uri="{FF2B5EF4-FFF2-40B4-BE49-F238E27FC236}">
                <a16:creationId xmlns:a16="http://schemas.microsoft.com/office/drawing/2014/main" id="{EEFD57A3-14AC-4781-9D99-631D20D03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2143125"/>
            <a:ext cx="4791075" cy="378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8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CFFE-B810-4164-AC02-A8B6012D881D}"/>
              </a:ext>
            </a:extLst>
          </p:cNvPr>
          <p:cNvSpPr>
            <a:spLocks noGrp="1"/>
          </p:cNvSpPr>
          <p:nvPr>
            <p:ph type="title"/>
          </p:nvPr>
        </p:nvSpPr>
        <p:spPr/>
        <p:txBody>
          <a:bodyPr/>
          <a:lstStyle/>
          <a:p>
            <a:r>
              <a:rPr lang="en-US" dirty="0"/>
              <a:t>Continued…</a:t>
            </a:r>
            <a:endParaRPr lang="en-AE" dirty="0"/>
          </a:p>
        </p:txBody>
      </p:sp>
      <p:sp>
        <p:nvSpPr>
          <p:cNvPr id="3" name="Content Placeholder 2">
            <a:extLst>
              <a:ext uri="{FF2B5EF4-FFF2-40B4-BE49-F238E27FC236}">
                <a16:creationId xmlns:a16="http://schemas.microsoft.com/office/drawing/2014/main" id="{CD4336BA-F576-41CA-9968-E28C419DACDE}"/>
              </a:ext>
            </a:extLst>
          </p:cNvPr>
          <p:cNvSpPr>
            <a:spLocks noGrp="1"/>
          </p:cNvSpPr>
          <p:nvPr>
            <p:ph idx="1"/>
          </p:nvPr>
        </p:nvSpPr>
        <p:spPr/>
        <p:txBody>
          <a:bodyPr/>
          <a:lstStyle/>
          <a:p>
            <a:r>
              <a:rPr lang="en-US" dirty="0"/>
              <a:t>This project is our second project as a group. We learned some very essential lessons from our first project and from the courses that we took after. </a:t>
            </a:r>
          </a:p>
          <a:p>
            <a:endParaRPr lang="en-US" dirty="0"/>
          </a:p>
          <a:p>
            <a:r>
              <a:rPr lang="en-US" dirty="0"/>
              <a:t>We included some features that we were not able to add because of limitation of knowledge.</a:t>
            </a:r>
            <a:endParaRPr lang="en-AE" dirty="0"/>
          </a:p>
        </p:txBody>
      </p:sp>
    </p:spTree>
    <p:extLst>
      <p:ext uri="{BB962C8B-B14F-4D97-AF65-F5344CB8AC3E}">
        <p14:creationId xmlns:p14="http://schemas.microsoft.com/office/powerpoint/2010/main" val="317412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31FD-EBEF-4707-944D-F9DAC10C53B9}"/>
              </a:ext>
            </a:extLst>
          </p:cNvPr>
          <p:cNvSpPr>
            <a:spLocks noGrp="1"/>
          </p:cNvSpPr>
          <p:nvPr>
            <p:ph type="title"/>
          </p:nvPr>
        </p:nvSpPr>
        <p:spPr>
          <a:xfrm>
            <a:off x="2895600" y="762000"/>
            <a:ext cx="8610599" cy="981076"/>
          </a:xfrm>
        </p:spPr>
        <p:txBody>
          <a:bodyPr/>
          <a:lstStyle/>
          <a:p>
            <a:r>
              <a:rPr lang="en-US" dirty="0"/>
              <a:t>Problem statement</a:t>
            </a:r>
            <a:endParaRPr lang="en-AE" dirty="0"/>
          </a:p>
        </p:txBody>
      </p:sp>
      <p:sp>
        <p:nvSpPr>
          <p:cNvPr id="3" name="Text Placeholder 2">
            <a:extLst>
              <a:ext uri="{FF2B5EF4-FFF2-40B4-BE49-F238E27FC236}">
                <a16:creationId xmlns:a16="http://schemas.microsoft.com/office/drawing/2014/main" id="{34265A1B-1640-4BCC-ACF5-AA4A2EB6729F}"/>
              </a:ext>
            </a:extLst>
          </p:cNvPr>
          <p:cNvSpPr>
            <a:spLocks noGrp="1"/>
          </p:cNvSpPr>
          <p:nvPr>
            <p:ph type="body" idx="1"/>
          </p:nvPr>
        </p:nvSpPr>
        <p:spPr/>
        <p:txBody>
          <a:bodyPr/>
          <a:lstStyle/>
          <a:p>
            <a:r>
              <a:rPr lang="en-US" sz="2000" dirty="0"/>
              <a:t>Lack of classification of data</a:t>
            </a:r>
            <a:endParaRPr lang="en-AE" sz="2000" dirty="0"/>
          </a:p>
        </p:txBody>
      </p:sp>
      <p:sp>
        <p:nvSpPr>
          <p:cNvPr id="4" name="Text Placeholder 3">
            <a:extLst>
              <a:ext uri="{FF2B5EF4-FFF2-40B4-BE49-F238E27FC236}">
                <a16:creationId xmlns:a16="http://schemas.microsoft.com/office/drawing/2014/main" id="{DB6EB32B-6D90-4A90-A34E-4FB6B92B411D}"/>
              </a:ext>
            </a:extLst>
          </p:cNvPr>
          <p:cNvSpPr>
            <a:spLocks noGrp="1"/>
          </p:cNvSpPr>
          <p:nvPr>
            <p:ph type="body" sz="half" idx="15"/>
          </p:nvPr>
        </p:nvSpPr>
        <p:spPr/>
        <p:txBody>
          <a:bodyPr/>
          <a:lstStyle/>
          <a:p>
            <a:endParaRPr lang="en-US" dirty="0"/>
          </a:p>
          <a:p>
            <a:endParaRPr lang="en-US" dirty="0"/>
          </a:p>
          <a:p>
            <a:r>
              <a:rPr lang="en-US" dirty="0"/>
              <a:t>Classifying data that can be accessed by everyone from data that should only be accessed by employees.</a:t>
            </a:r>
            <a:endParaRPr lang="en-AE" dirty="0"/>
          </a:p>
        </p:txBody>
      </p:sp>
      <p:sp>
        <p:nvSpPr>
          <p:cNvPr id="5" name="Text Placeholder 4">
            <a:extLst>
              <a:ext uri="{FF2B5EF4-FFF2-40B4-BE49-F238E27FC236}">
                <a16:creationId xmlns:a16="http://schemas.microsoft.com/office/drawing/2014/main" id="{64256F66-70E0-4D7E-925A-FDDD9C7E549C}"/>
              </a:ext>
            </a:extLst>
          </p:cNvPr>
          <p:cNvSpPr>
            <a:spLocks noGrp="1"/>
          </p:cNvSpPr>
          <p:nvPr>
            <p:ph type="body" sz="quarter" idx="3"/>
          </p:nvPr>
        </p:nvSpPr>
        <p:spPr>
          <a:xfrm>
            <a:off x="4366858" y="2192866"/>
            <a:ext cx="3456432" cy="626534"/>
          </a:xfrm>
        </p:spPr>
        <p:txBody>
          <a:bodyPr/>
          <a:lstStyle/>
          <a:p>
            <a:r>
              <a:rPr lang="en-US" sz="2000" dirty="0"/>
              <a:t>Minimizing cost</a:t>
            </a:r>
            <a:endParaRPr lang="en-AE" sz="2000" dirty="0"/>
          </a:p>
        </p:txBody>
      </p:sp>
      <p:sp>
        <p:nvSpPr>
          <p:cNvPr id="6" name="Text Placeholder 5">
            <a:extLst>
              <a:ext uri="{FF2B5EF4-FFF2-40B4-BE49-F238E27FC236}">
                <a16:creationId xmlns:a16="http://schemas.microsoft.com/office/drawing/2014/main" id="{766E123F-B3B1-4602-8D79-7CC5A2507055}"/>
              </a:ext>
            </a:extLst>
          </p:cNvPr>
          <p:cNvSpPr>
            <a:spLocks noGrp="1"/>
          </p:cNvSpPr>
          <p:nvPr>
            <p:ph type="body" sz="half" idx="16"/>
          </p:nvPr>
        </p:nvSpPr>
        <p:spPr>
          <a:xfrm>
            <a:off x="4366858" y="2904067"/>
            <a:ext cx="3456432" cy="3314618"/>
          </a:xfrm>
        </p:spPr>
        <p:txBody>
          <a:bodyPr/>
          <a:lstStyle/>
          <a:p>
            <a:endParaRPr lang="en-US" dirty="0"/>
          </a:p>
          <a:p>
            <a:endParaRPr lang="en-US" dirty="0"/>
          </a:p>
          <a:p>
            <a:r>
              <a:rPr lang="en-US" dirty="0"/>
              <a:t>Spending a lot of money for writing materials if we use papers for a documentation system</a:t>
            </a:r>
          </a:p>
          <a:p>
            <a:endParaRPr lang="en-AE" dirty="0"/>
          </a:p>
        </p:txBody>
      </p:sp>
      <p:sp>
        <p:nvSpPr>
          <p:cNvPr id="7" name="Text Placeholder 6">
            <a:extLst>
              <a:ext uri="{FF2B5EF4-FFF2-40B4-BE49-F238E27FC236}">
                <a16:creationId xmlns:a16="http://schemas.microsoft.com/office/drawing/2014/main" id="{81D86EEA-26D6-4423-8FAB-8252DB5F4D55}"/>
              </a:ext>
            </a:extLst>
          </p:cNvPr>
          <p:cNvSpPr>
            <a:spLocks noGrp="1"/>
          </p:cNvSpPr>
          <p:nvPr>
            <p:ph type="body" sz="quarter" idx="13"/>
          </p:nvPr>
        </p:nvSpPr>
        <p:spPr/>
        <p:txBody>
          <a:bodyPr/>
          <a:lstStyle/>
          <a:p>
            <a:r>
              <a:rPr lang="en-US" sz="2000" dirty="0"/>
              <a:t>Manual calculating of medicine and lab tests</a:t>
            </a:r>
            <a:endParaRPr lang="en-AE" sz="2000" dirty="0"/>
          </a:p>
        </p:txBody>
      </p:sp>
      <p:sp>
        <p:nvSpPr>
          <p:cNvPr id="8" name="Text Placeholder 7">
            <a:extLst>
              <a:ext uri="{FF2B5EF4-FFF2-40B4-BE49-F238E27FC236}">
                <a16:creationId xmlns:a16="http://schemas.microsoft.com/office/drawing/2014/main" id="{58D41A62-C7A9-4090-8B8D-47C4D7A79B1C}"/>
              </a:ext>
            </a:extLst>
          </p:cNvPr>
          <p:cNvSpPr>
            <a:spLocks noGrp="1"/>
          </p:cNvSpPr>
          <p:nvPr>
            <p:ph type="body" sz="half" idx="17"/>
          </p:nvPr>
        </p:nvSpPr>
        <p:spPr/>
        <p:txBody>
          <a:bodyPr/>
          <a:lstStyle/>
          <a:p>
            <a:endParaRPr lang="en-US" dirty="0"/>
          </a:p>
          <a:p>
            <a:endParaRPr lang="en-US" dirty="0"/>
          </a:p>
          <a:p>
            <a:r>
              <a:rPr lang="en-US" dirty="0"/>
              <a:t>Being able to calculate the price of a patient’s prescribed medicines or lab tests and preparing the patient for how much they are going to spend.</a:t>
            </a:r>
            <a:endParaRPr lang="en-AE" dirty="0"/>
          </a:p>
        </p:txBody>
      </p:sp>
      <p:pic>
        <p:nvPicPr>
          <p:cNvPr id="2052" name="Picture 4" descr="How to Write Nursing Notes (20+ Nursing Note Examples)">
            <a:extLst>
              <a:ext uri="{FF2B5EF4-FFF2-40B4-BE49-F238E27FC236}">
                <a16:creationId xmlns:a16="http://schemas.microsoft.com/office/drawing/2014/main" id="{9744488E-7CE9-4E80-B7F8-8BE7CCA4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4" y="478631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emale Doctor or Nurse Showing Senior Man Touch Pad Computer At Home  16374890 Stock Photo at Vecteezy">
            <a:extLst>
              <a:ext uri="{FF2B5EF4-FFF2-40B4-BE49-F238E27FC236}">
                <a16:creationId xmlns:a16="http://schemas.microsoft.com/office/drawing/2014/main" id="{3FDEABE0-DB94-4F75-BE0C-C59D0FCE8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478631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Calculate A1C Levels: Try Our Calculator - Nutrisense Journal">
            <a:extLst>
              <a:ext uri="{FF2B5EF4-FFF2-40B4-BE49-F238E27FC236}">
                <a16:creationId xmlns:a16="http://schemas.microsoft.com/office/drawing/2014/main" id="{7F8A3C42-5AB8-4CBC-9286-552B1EC66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2583" y="4710113"/>
            <a:ext cx="25146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9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984A-906F-40EC-AF34-AF11ACD5DBF3}"/>
              </a:ext>
            </a:extLst>
          </p:cNvPr>
          <p:cNvSpPr>
            <a:spLocks noGrp="1"/>
          </p:cNvSpPr>
          <p:nvPr>
            <p:ph type="title"/>
          </p:nvPr>
        </p:nvSpPr>
        <p:spPr/>
        <p:txBody>
          <a:bodyPr/>
          <a:lstStyle/>
          <a:p>
            <a:r>
              <a:rPr lang="en-US" dirty="0"/>
              <a:t>solutions</a:t>
            </a:r>
            <a:endParaRPr lang="en-AE" dirty="0"/>
          </a:p>
        </p:txBody>
      </p:sp>
      <p:sp>
        <p:nvSpPr>
          <p:cNvPr id="3" name="Content Placeholder 2">
            <a:extLst>
              <a:ext uri="{FF2B5EF4-FFF2-40B4-BE49-F238E27FC236}">
                <a16:creationId xmlns:a16="http://schemas.microsoft.com/office/drawing/2014/main" id="{D5DF15FA-C935-4E60-A806-707AC97A9B6F}"/>
              </a:ext>
            </a:extLst>
          </p:cNvPr>
          <p:cNvSpPr>
            <a:spLocks noGrp="1"/>
          </p:cNvSpPr>
          <p:nvPr>
            <p:ph idx="1"/>
          </p:nvPr>
        </p:nvSpPr>
        <p:spPr/>
        <p:txBody>
          <a:bodyPr/>
          <a:lstStyle/>
          <a:p>
            <a:pPr lvl="0"/>
            <a:r>
              <a:rPr lang="en-US" dirty="0"/>
              <a:t>Assuring security of patient information and other information that isn’t allowed to be accessed by everyone.</a:t>
            </a:r>
            <a:endParaRPr lang="en-AE" dirty="0"/>
          </a:p>
          <a:p>
            <a:pPr lvl="0"/>
            <a:endParaRPr lang="en-US" dirty="0"/>
          </a:p>
          <a:p>
            <a:pPr lvl="0"/>
            <a:r>
              <a:rPr lang="en-US" dirty="0"/>
              <a:t>Minimizing the cost that will be spending on paper by substituting most paper documentation system by computerized system.</a:t>
            </a:r>
            <a:endParaRPr lang="en-AE" dirty="0"/>
          </a:p>
          <a:p>
            <a:pPr lvl="0"/>
            <a:endParaRPr lang="en-US" dirty="0"/>
          </a:p>
          <a:p>
            <a:pPr lvl="0"/>
            <a:r>
              <a:rPr lang="en-US" dirty="0"/>
              <a:t>Calculating the price of lab tests and medicine and informing the patient and etc.</a:t>
            </a:r>
            <a:endParaRPr lang="en-AE" dirty="0"/>
          </a:p>
          <a:p>
            <a:endParaRPr lang="en-AE" dirty="0"/>
          </a:p>
        </p:txBody>
      </p:sp>
    </p:spTree>
    <p:extLst>
      <p:ext uri="{BB962C8B-B14F-4D97-AF65-F5344CB8AC3E}">
        <p14:creationId xmlns:p14="http://schemas.microsoft.com/office/powerpoint/2010/main" val="100918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9E67-CBDC-47E5-AB08-D6E31383ACC0}"/>
              </a:ext>
            </a:extLst>
          </p:cNvPr>
          <p:cNvSpPr>
            <a:spLocks noGrp="1"/>
          </p:cNvSpPr>
          <p:nvPr>
            <p:ph type="title"/>
          </p:nvPr>
        </p:nvSpPr>
        <p:spPr/>
        <p:txBody>
          <a:bodyPr/>
          <a:lstStyle/>
          <a:p>
            <a:r>
              <a:rPr lang="en-US" dirty="0"/>
              <a:t>Process</a:t>
            </a:r>
            <a:endParaRPr lang="en-AE" dirty="0"/>
          </a:p>
        </p:txBody>
      </p:sp>
      <p:sp>
        <p:nvSpPr>
          <p:cNvPr id="3" name="Content Placeholder 2">
            <a:extLst>
              <a:ext uri="{FF2B5EF4-FFF2-40B4-BE49-F238E27FC236}">
                <a16:creationId xmlns:a16="http://schemas.microsoft.com/office/drawing/2014/main" id="{26C2E3F9-C40C-48F0-B4EF-E25676200BE1}"/>
              </a:ext>
            </a:extLst>
          </p:cNvPr>
          <p:cNvSpPr>
            <a:spLocks noGrp="1"/>
          </p:cNvSpPr>
          <p:nvPr>
            <p:ph idx="1"/>
          </p:nvPr>
        </p:nvSpPr>
        <p:spPr/>
        <p:txBody>
          <a:bodyPr>
            <a:normAutofit/>
          </a:bodyPr>
          <a:lstStyle/>
          <a:p>
            <a:endParaRPr lang="en-US" dirty="0"/>
          </a:p>
          <a:p>
            <a:r>
              <a:rPr lang="en-US" dirty="0"/>
              <a:t>As soon as we know that our project is hospital management system the first idea that popped up is building a system that accepts the patient’s information by using OOP.  </a:t>
            </a:r>
          </a:p>
          <a:p>
            <a:endParaRPr lang="en-US" dirty="0"/>
          </a:p>
          <a:p>
            <a:r>
              <a:rPr lang="en-US" dirty="0"/>
              <a:t>Then we learned managing hospital is more than that so we start adding features such as:-</a:t>
            </a:r>
          </a:p>
        </p:txBody>
      </p:sp>
    </p:spTree>
    <p:extLst>
      <p:ext uri="{BB962C8B-B14F-4D97-AF65-F5344CB8AC3E}">
        <p14:creationId xmlns:p14="http://schemas.microsoft.com/office/powerpoint/2010/main" val="2361088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0DA6-A8FF-41EF-8A1A-97554873787F}"/>
              </a:ext>
            </a:extLst>
          </p:cNvPr>
          <p:cNvSpPr>
            <a:spLocks noGrp="1"/>
          </p:cNvSpPr>
          <p:nvPr>
            <p:ph type="title"/>
          </p:nvPr>
        </p:nvSpPr>
        <p:spPr>
          <a:xfrm>
            <a:off x="2895600" y="323850"/>
            <a:ext cx="8610599" cy="1295400"/>
          </a:xfrm>
        </p:spPr>
        <p:txBody>
          <a:bodyPr/>
          <a:lstStyle/>
          <a:p>
            <a:r>
              <a:rPr lang="en-US" dirty="0"/>
              <a:t>Process</a:t>
            </a:r>
            <a:endParaRPr lang="en-AE" dirty="0"/>
          </a:p>
        </p:txBody>
      </p:sp>
      <p:sp>
        <p:nvSpPr>
          <p:cNvPr id="5" name="Text Placeholder 4">
            <a:extLst>
              <a:ext uri="{FF2B5EF4-FFF2-40B4-BE49-F238E27FC236}">
                <a16:creationId xmlns:a16="http://schemas.microsoft.com/office/drawing/2014/main" id="{477FD1CB-907D-4CC0-9441-B5B8772320CB}"/>
              </a:ext>
            </a:extLst>
          </p:cNvPr>
          <p:cNvSpPr>
            <a:spLocks noGrp="1"/>
          </p:cNvSpPr>
          <p:nvPr>
            <p:ph type="body" sz="half" idx="18"/>
          </p:nvPr>
        </p:nvSpPr>
        <p:spPr>
          <a:xfrm>
            <a:off x="301668" y="4973949"/>
            <a:ext cx="2593932" cy="1344921"/>
          </a:xfrm>
        </p:spPr>
        <p:txBody>
          <a:bodyPr>
            <a:normAutofit/>
          </a:bodyPr>
          <a:lstStyle/>
          <a:p>
            <a:r>
              <a:rPr lang="en-US" dirty="0"/>
              <a:t>1.  Classifying the applications that can be used by everyone and applications that shouldn’t be used by everyone and securing it with password.</a:t>
            </a:r>
          </a:p>
          <a:p>
            <a:endParaRPr lang="en-AE" dirty="0"/>
          </a:p>
        </p:txBody>
      </p:sp>
      <p:pic>
        <p:nvPicPr>
          <p:cNvPr id="19" name="Picture Placeholder 18">
            <a:extLst>
              <a:ext uri="{FF2B5EF4-FFF2-40B4-BE49-F238E27FC236}">
                <a16:creationId xmlns:a16="http://schemas.microsoft.com/office/drawing/2014/main" id="{1DF1CD13-3308-4868-B826-B03D3B71B290}"/>
              </a:ext>
            </a:extLst>
          </p:cNvPr>
          <p:cNvPicPr>
            <a:picLocks noGrp="1" noChangeAspect="1"/>
          </p:cNvPicPr>
          <p:nvPr>
            <p:ph type="pic" idx="21"/>
          </p:nvPr>
        </p:nvPicPr>
        <p:blipFill>
          <a:blip r:embed="rId2"/>
          <a:srcRect t="11542" b="11542"/>
          <a:stretch>
            <a:fillRect/>
          </a:stretch>
        </p:blipFill>
        <p:spPr>
          <a:xfrm>
            <a:off x="3216758" y="1438275"/>
            <a:ext cx="2737955" cy="3276600"/>
          </a:xfrm>
        </p:spPr>
      </p:pic>
      <p:sp>
        <p:nvSpPr>
          <p:cNvPr id="8" name="Text Placeholder 7">
            <a:extLst>
              <a:ext uri="{FF2B5EF4-FFF2-40B4-BE49-F238E27FC236}">
                <a16:creationId xmlns:a16="http://schemas.microsoft.com/office/drawing/2014/main" id="{00082577-5EB6-4100-8E00-04BF29F243C6}"/>
              </a:ext>
            </a:extLst>
          </p:cNvPr>
          <p:cNvSpPr>
            <a:spLocks noGrp="1"/>
          </p:cNvSpPr>
          <p:nvPr>
            <p:ph type="body" sz="half" idx="19"/>
          </p:nvPr>
        </p:nvSpPr>
        <p:spPr>
          <a:xfrm>
            <a:off x="3433320" y="4973949"/>
            <a:ext cx="2521836" cy="1344921"/>
          </a:xfrm>
        </p:spPr>
        <p:txBody>
          <a:bodyPr/>
          <a:lstStyle/>
          <a:p>
            <a:r>
              <a:rPr lang="en-US" dirty="0"/>
              <a:t>2.  Allowing patients to choose doctors by accessing doctors’ background.</a:t>
            </a:r>
          </a:p>
          <a:p>
            <a:endParaRPr lang="en-AE" dirty="0"/>
          </a:p>
        </p:txBody>
      </p:sp>
      <p:pic>
        <p:nvPicPr>
          <p:cNvPr id="14" name="Picture Placeholder 13">
            <a:extLst>
              <a:ext uri="{FF2B5EF4-FFF2-40B4-BE49-F238E27FC236}">
                <a16:creationId xmlns:a16="http://schemas.microsoft.com/office/drawing/2014/main" id="{287299D3-B873-4495-9C1D-8F375FB089DF}"/>
              </a:ext>
            </a:extLst>
          </p:cNvPr>
          <p:cNvPicPr>
            <a:picLocks noGrp="1" noChangeAspect="1"/>
          </p:cNvPicPr>
          <p:nvPr>
            <p:ph type="pic" idx="22"/>
          </p:nvPr>
        </p:nvPicPr>
        <p:blipFill>
          <a:blip r:embed="rId3"/>
          <a:stretch>
            <a:fillRect/>
          </a:stretch>
        </p:blipFill>
        <p:spPr>
          <a:xfrm>
            <a:off x="6180621" y="1651757"/>
            <a:ext cx="2590800" cy="3063118"/>
          </a:xfrm>
        </p:spPr>
      </p:pic>
      <p:sp>
        <p:nvSpPr>
          <p:cNvPr id="11" name="Text Placeholder 10">
            <a:extLst>
              <a:ext uri="{FF2B5EF4-FFF2-40B4-BE49-F238E27FC236}">
                <a16:creationId xmlns:a16="http://schemas.microsoft.com/office/drawing/2014/main" id="{0941E8FB-6486-40FF-B817-25D5E188D01D}"/>
              </a:ext>
            </a:extLst>
          </p:cNvPr>
          <p:cNvSpPr>
            <a:spLocks noGrp="1"/>
          </p:cNvSpPr>
          <p:nvPr>
            <p:ph type="body" sz="half" idx="20"/>
          </p:nvPr>
        </p:nvSpPr>
        <p:spPr>
          <a:xfrm>
            <a:off x="6523521" y="4973950"/>
            <a:ext cx="2247900" cy="1344921"/>
          </a:xfrm>
        </p:spPr>
        <p:txBody>
          <a:bodyPr/>
          <a:lstStyle/>
          <a:p>
            <a:r>
              <a:rPr lang="en-US" dirty="0"/>
              <a:t>3.   Classifying emergency patients from other patients.</a:t>
            </a:r>
          </a:p>
          <a:p>
            <a:endParaRPr lang="en-AE" dirty="0"/>
          </a:p>
        </p:txBody>
      </p:sp>
      <p:sp>
        <p:nvSpPr>
          <p:cNvPr id="12" name="Text Placeholder 10">
            <a:extLst>
              <a:ext uri="{FF2B5EF4-FFF2-40B4-BE49-F238E27FC236}">
                <a16:creationId xmlns:a16="http://schemas.microsoft.com/office/drawing/2014/main" id="{F5E72D75-9E2E-46DE-9012-16A1E0F3D2E7}"/>
              </a:ext>
            </a:extLst>
          </p:cNvPr>
          <p:cNvSpPr txBox="1">
            <a:spLocks/>
          </p:cNvSpPr>
          <p:nvPr/>
        </p:nvSpPr>
        <p:spPr>
          <a:xfrm>
            <a:off x="9339816" y="4973949"/>
            <a:ext cx="2246719" cy="134492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r>
              <a:rPr lang="en-US" dirty="0"/>
              <a:t>4.  Using file system to save information and some other important features which will be explained more next.</a:t>
            </a:r>
            <a:endParaRPr lang="en-AE" dirty="0"/>
          </a:p>
        </p:txBody>
      </p:sp>
      <p:pic>
        <p:nvPicPr>
          <p:cNvPr id="15" name="Picture Placeholder 13">
            <a:extLst>
              <a:ext uri="{FF2B5EF4-FFF2-40B4-BE49-F238E27FC236}">
                <a16:creationId xmlns:a16="http://schemas.microsoft.com/office/drawing/2014/main" id="{1F3085A3-022D-4D35-968D-872C32473277}"/>
              </a:ext>
            </a:extLst>
          </p:cNvPr>
          <p:cNvPicPr>
            <a:picLocks noChangeAspect="1"/>
          </p:cNvPicPr>
          <p:nvPr/>
        </p:nvPicPr>
        <p:blipFill>
          <a:blip r:embed="rId4"/>
          <a:stretch>
            <a:fillRect/>
          </a:stretch>
        </p:blipFill>
        <p:spPr>
          <a:xfrm>
            <a:off x="8839200" y="1619250"/>
            <a:ext cx="3352800" cy="2314575"/>
          </a:xfrm>
          <a:prstGeom prst="roundRect">
            <a:avLst>
              <a:gd name="adj" fmla="val 0"/>
            </a:avLst>
          </a:prstGeom>
          <a:effectLst>
            <a:outerShdw blurRad="50800" dist="50800" dir="5400000" algn="tl" rotWithShape="0">
              <a:srgbClr val="000000">
                <a:alpha val="43000"/>
              </a:srgbClr>
            </a:outerShdw>
          </a:effectLst>
        </p:spPr>
      </p:pic>
      <p:pic>
        <p:nvPicPr>
          <p:cNvPr id="23" name="Picture Placeholder 22">
            <a:extLst>
              <a:ext uri="{FF2B5EF4-FFF2-40B4-BE49-F238E27FC236}">
                <a16:creationId xmlns:a16="http://schemas.microsoft.com/office/drawing/2014/main" id="{CFA68E17-5143-487E-B80D-B1CCAC408145}"/>
              </a:ext>
            </a:extLst>
          </p:cNvPr>
          <p:cNvPicPr>
            <a:picLocks noGrp="1" noChangeAspect="1"/>
          </p:cNvPicPr>
          <p:nvPr>
            <p:ph type="pic" idx="15"/>
          </p:nvPr>
        </p:nvPicPr>
        <p:blipFill>
          <a:blip r:embed="rId5"/>
          <a:srcRect l="4022" r="4022"/>
          <a:stretch>
            <a:fillRect/>
          </a:stretch>
        </p:blipFill>
        <p:spPr>
          <a:xfrm>
            <a:off x="131763" y="1438275"/>
            <a:ext cx="2859087" cy="3276600"/>
          </a:xfrm>
        </p:spPr>
      </p:pic>
    </p:spTree>
    <p:extLst>
      <p:ext uri="{BB962C8B-B14F-4D97-AF65-F5344CB8AC3E}">
        <p14:creationId xmlns:p14="http://schemas.microsoft.com/office/powerpoint/2010/main" val="287689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3407-BFB1-47DE-9B98-DAE7DDA4B6A3}"/>
              </a:ext>
            </a:extLst>
          </p:cNvPr>
          <p:cNvSpPr>
            <a:spLocks noGrp="1"/>
          </p:cNvSpPr>
          <p:nvPr>
            <p:ph type="title"/>
          </p:nvPr>
        </p:nvSpPr>
        <p:spPr>
          <a:xfrm>
            <a:off x="666750" y="2524125"/>
            <a:ext cx="4114800" cy="1600200"/>
          </a:xfrm>
        </p:spPr>
        <p:txBody>
          <a:bodyPr/>
          <a:lstStyle/>
          <a:p>
            <a:r>
              <a:rPr lang="en-US" dirty="0"/>
              <a:t>pseudocode</a:t>
            </a:r>
            <a:endParaRPr lang="en-AE" dirty="0"/>
          </a:p>
        </p:txBody>
      </p:sp>
      <p:pic>
        <p:nvPicPr>
          <p:cNvPr id="5" name="Content Placeholder 4">
            <a:extLst>
              <a:ext uri="{FF2B5EF4-FFF2-40B4-BE49-F238E27FC236}">
                <a16:creationId xmlns:a16="http://schemas.microsoft.com/office/drawing/2014/main" id="{B2076F61-C071-E353-F636-058FAA05EB92}"/>
              </a:ext>
            </a:extLst>
          </p:cNvPr>
          <p:cNvPicPr>
            <a:picLocks noGrp="1" noChangeAspect="1"/>
          </p:cNvPicPr>
          <p:nvPr>
            <p:ph idx="1"/>
          </p:nvPr>
        </p:nvPicPr>
        <p:blipFill>
          <a:blip r:embed="rId2"/>
          <a:srcRect/>
          <a:stretch/>
        </p:blipFill>
        <p:spPr>
          <a:xfrm>
            <a:off x="5869780" y="1685925"/>
            <a:ext cx="4798219" cy="4133850"/>
          </a:xfrm>
          <a:prstGeom prst="ellipse">
            <a:avLst/>
          </a:prstGeom>
          <a:solidFill>
            <a:schemeClr val="accent1"/>
          </a:solidFill>
          <a:ln w="25400">
            <a:solidFill>
              <a:schemeClr val="tx1"/>
            </a:solidFill>
          </a:ln>
        </p:spPr>
      </p:pic>
    </p:spTree>
    <p:extLst>
      <p:ext uri="{BB962C8B-B14F-4D97-AF65-F5344CB8AC3E}">
        <p14:creationId xmlns:p14="http://schemas.microsoft.com/office/powerpoint/2010/main" val="327985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4B8841-36F0-4A3B-8D53-FC64F54AEDBE}"/>
              </a:ext>
            </a:extLst>
          </p:cNvPr>
          <p:cNvSpPr>
            <a:spLocks noGrp="1"/>
          </p:cNvSpPr>
          <p:nvPr>
            <p:ph idx="1"/>
          </p:nvPr>
        </p:nvSpPr>
        <p:spPr>
          <a:xfrm>
            <a:off x="371474" y="1371599"/>
            <a:ext cx="11610975" cy="5410201"/>
          </a:xfrm>
        </p:spPr>
        <p:txBody>
          <a:bodyPr>
            <a:normAutofit fontScale="70000" lnSpcReduction="20000"/>
          </a:bodyPr>
          <a:lstStyle/>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Start the program.</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Display a menu with options (“Employee”, “Patient”, “Emergency”) for the user to choose from.</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Ask the user to enter their choice (ask1).</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If ask1 = 1,</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Ask the user to enter a passcode, if passcode is correct</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(“Add a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patient”,“Access</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patient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info”,“Medical</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inventory”).</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Save it to the text file (“patients.txt”).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patient info on the console from (“Patients.txt”).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2919532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108</TotalTime>
  <Words>1014</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Cascadia Code SemiBold</vt:lpstr>
      <vt:lpstr>Century Gothic</vt:lpstr>
      <vt:lpstr>Courier New</vt:lpstr>
      <vt:lpstr>Symbol</vt:lpstr>
      <vt:lpstr>Times New Roman</vt:lpstr>
      <vt:lpstr>Wingdings</vt:lpstr>
      <vt:lpstr>Vapor Trail</vt:lpstr>
      <vt:lpstr>Hospital management system</vt:lpstr>
      <vt:lpstr>Introduction</vt:lpstr>
      <vt:lpstr>Continued…</vt:lpstr>
      <vt:lpstr>Problem statement</vt:lpstr>
      <vt:lpstr>solutions</vt:lpstr>
      <vt:lpstr>Process</vt:lpstr>
      <vt:lpstr>Process</vt:lpstr>
      <vt:lpstr>pseudocode</vt:lpstr>
      <vt:lpstr>PowerPoint Presentation</vt:lpstr>
      <vt:lpstr>PowerPoint Presentation</vt:lpstr>
      <vt:lpstr>PowerPoint Presentation</vt:lpstr>
      <vt:lpstr>PowerPoint Presentation</vt:lpstr>
      <vt:lpstr>PowerPoint Presentation</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Natnahom</dc:creator>
  <cp:lastModifiedBy>Natnahom</cp:lastModifiedBy>
  <cp:revision>21</cp:revision>
  <dcterms:created xsi:type="dcterms:W3CDTF">2023-09-13T17:52:28Z</dcterms:created>
  <dcterms:modified xsi:type="dcterms:W3CDTF">2023-09-16T17:19:24Z</dcterms:modified>
</cp:coreProperties>
</file>